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88" r:id="rId4"/>
    <p:sldId id="287" r:id="rId5"/>
    <p:sldId id="257" r:id="rId6"/>
    <p:sldId id="289" r:id="rId7"/>
    <p:sldId id="259" r:id="rId8"/>
    <p:sldId id="260" r:id="rId9"/>
    <p:sldId id="262" r:id="rId10"/>
    <p:sldId id="261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4" r:id="rId22"/>
    <p:sldId id="275" r:id="rId23"/>
    <p:sldId id="276" r:id="rId24"/>
    <p:sldId id="280" r:id="rId25"/>
    <p:sldId id="279" r:id="rId26"/>
    <p:sldId id="277" r:id="rId27"/>
    <p:sldId id="278" r:id="rId28"/>
    <p:sldId id="281" r:id="rId29"/>
    <p:sldId id="282" r:id="rId30"/>
    <p:sldId id="283" r:id="rId31"/>
    <p:sldId id="284" r:id="rId32"/>
    <p:sldId id="286" r:id="rId33"/>
    <p:sldId id="285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C585ABA-5955-DB4D-B2CE-91149821D0AD}">
          <p14:sldIdLst>
            <p14:sldId id="256"/>
            <p14:sldId id="258"/>
            <p14:sldId id="288"/>
            <p14:sldId id="287"/>
            <p14:sldId id="257"/>
            <p14:sldId id="289"/>
            <p14:sldId id="259"/>
            <p14:sldId id="260"/>
            <p14:sldId id="262"/>
            <p14:sldId id="261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4"/>
            <p14:sldId id="275"/>
            <p14:sldId id="276"/>
            <p14:sldId id="280"/>
            <p14:sldId id="279"/>
            <p14:sldId id="277"/>
            <p14:sldId id="278"/>
            <p14:sldId id="281"/>
            <p14:sldId id="282"/>
            <p14:sldId id="283"/>
            <p14:sldId id="284"/>
            <p14:sldId id="286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8"/>
    <p:restoredTop sz="94689"/>
  </p:normalViewPr>
  <p:slideViewPr>
    <p:cSldViewPr snapToGrid="0" snapToObjects="1">
      <p:cViewPr varScale="1">
        <p:scale>
          <a:sx n="108" d="100"/>
          <a:sy n="108" d="100"/>
        </p:scale>
        <p:origin x="7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05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079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391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46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780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496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66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254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72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60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99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349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://bbolker.github.io/mixedmodels-misc/ecostats_chap.html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Week 12	</a:t>
            </a:r>
            <a:br>
              <a:rPr lang="en-US" dirty="0"/>
            </a:br>
            <a:r>
              <a:rPr lang="en-US" dirty="0"/>
              <a:t>Mixed Models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79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Modern and classic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“Modern” approach to mixed models involves explicitly estimating “random” parameters and their variances.</a:t>
            </a:r>
          </a:p>
          <a:p>
            <a:r>
              <a:rPr lang="en-US" dirty="0"/>
              <a:t>Compared to the classic approach to mixed models, the modern approach is:</a:t>
            </a:r>
          </a:p>
          <a:p>
            <a:pPr lvl="1"/>
            <a:r>
              <a:rPr lang="en-US" dirty="0"/>
              <a:t>conceptually clear</a:t>
            </a:r>
          </a:p>
          <a:p>
            <a:pPr lvl="1"/>
            <a:r>
              <a:rPr lang="en-US" dirty="0"/>
              <a:t>flexible</a:t>
            </a:r>
          </a:p>
          <a:p>
            <a:pPr lvl="1"/>
            <a:r>
              <a:rPr lang="en-US" dirty="0"/>
              <a:t>powerful</a:t>
            </a:r>
          </a:p>
          <a:p>
            <a:pPr lvl="1"/>
            <a:r>
              <a:rPr lang="en-US" dirty="0"/>
              <a:t>computationally difficult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974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Testing the effects of acid rain on spruce tree growth.</a:t>
            </a:r>
          </a:p>
          <a:p>
            <a:r>
              <a:rPr lang="en-US" dirty="0"/>
              <a:t>We have a complex manipulation (what kind of air the trees are exposed to). As a result:</a:t>
            </a:r>
          </a:p>
          <a:p>
            <a:r>
              <a:rPr lang="en-US" dirty="0"/>
              <a:t>We have a small number of trees</a:t>
            </a:r>
          </a:p>
          <a:p>
            <a:r>
              <a:rPr lang="en-US" dirty="0"/>
              <a:t>We take a lot of samples from each tree</a:t>
            </a:r>
          </a:p>
          <a:p>
            <a:r>
              <a:rPr lang="en-US" dirty="0"/>
              <a:t>“Treatment” is a fixed effect</a:t>
            </a:r>
          </a:p>
          <a:p>
            <a:pPr lvl="1"/>
            <a:r>
              <a:rPr lang="en-US" dirty="0"/>
              <a:t>We want to estimate the difference in growth with clean air and dirty air</a:t>
            </a:r>
          </a:p>
          <a:p>
            <a:r>
              <a:rPr lang="en-US" dirty="0"/>
              <a:t>“Tree” is a random effect</a:t>
            </a:r>
          </a:p>
          <a:p>
            <a:pPr lvl="1"/>
            <a:r>
              <a:rPr lang="en-US" dirty="0"/>
              <a:t>We want to know what about the </a:t>
            </a:r>
            <a:r>
              <a:rPr lang="en-US" i="1" dirty="0"/>
              <a:t>distribution</a:t>
            </a:r>
            <a:r>
              <a:rPr lang="en-US" dirty="0"/>
              <a:t> of tree effects (so we can control for it); we are not specifically interested in the difference in growth between tree 3 and tree 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64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Random effects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 effects are typically based on unordered factors</a:t>
            </a:r>
          </a:p>
          <a:p>
            <a:endParaRPr lang="en-US" dirty="0"/>
          </a:p>
          <a:p>
            <a:r>
              <a:rPr lang="en-US" dirty="0"/>
              <a:t>the levels of the factor are conceptualized as random samples from a larger population</a:t>
            </a:r>
          </a:p>
          <a:p>
            <a:endParaRPr lang="en-US" dirty="0"/>
          </a:p>
          <a:p>
            <a:r>
              <a:rPr lang="en-US" dirty="0"/>
              <a:t>the effect of each level is therefore a random variable</a:t>
            </a:r>
          </a:p>
          <a:p>
            <a:endParaRPr lang="en-US" dirty="0"/>
          </a:p>
          <a:p>
            <a:r>
              <a:rPr lang="en-US" dirty="0"/>
              <a:t>the essential parameters we estimate are not the effect of each level, but the mean and variance of the </a:t>
            </a:r>
            <a:r>
              <a:rPr lang="en-US" i="1" dirty="0"/>
              <a:t>distribution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5381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Is this a random effect?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Treating something as a random effect means treating the levels as interchangeable from the point of view of your scientific hypothesis.</a:t>
            </a:r>
          </a:p>
          <a:p>
            <a:endParaRPr lang="en-US" dirty="0"/>
          </a:p>
          <a:p>
            <a:r>
              <a:rPr lang="en-US" dirty="0"/>
              <a:t>There is sometimes controversy about when it is appropriate to model a predictor using random effects.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417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Philosophical questions on random effects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are the levels chosen from a larger population?</a:t>
            </a:r>
          </a:p>
          <a:p>
            <a:r>
              <a:rPr lang="en-US" dirty="0"/>
              <a:t>are the levels chosen randomly?</a:t>
            </a:r>
          </a:p>
          <a:p>
            <a:r>
              <a:rPr lang="en-US" dirty="0"/>
              <a:t>are the levels a non-exhaustive sample of possible levels?</a:t>
            </a:r>
          </a:p>
          <a:p>
            <a:r>
              <a:rPr lang="en-US" dirty="0"/>
              <a:t>do you want to be able to make predictions about new (unobserved) levels?</a:t>
            </a:r>
          </a:p>
          <a:p>
            <a:pPr lvl="1"/>
            <a:r>
              <a:rPr lang="en-US" dirty="0"/>
              <a:t>or inferences that include them?</a:t>
            </a:r>
          </a:p>
          <a:p>
            <a:r>
              <a:rPr lang="en-US" dirty="0"/>
              <a:t>are you interested in the distribution of levels/variability among levels?</a:t>
            </a:r>
          </a:p>
          <a:p>
            <a:r>
              <a:rPr lang="en-US" dirty="0"/>
              <a:t>are you </a:t>
            </a:r>
            <a:r>
              <a:rPr lang="en-US" i="1" dirty="0"/>
              <a:t>uninterested</a:t>
            </a:r>
            <a:r>
              <a:rPr lang="en-US" dirty="0"/>
              <a:t> in testing hypotheses about specific levels?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577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Types of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5407"/>
            <a:ext cx="10515600" cy="4351338"/>
          </a:xfrm>
        </p:spPr>
        <p:txBody>
          <a:bodyPr/>
          <a:lstStyle/>
          <a:p>
            <a:r>
              <a:rPr lang="en-US" dirty="0"/>
              <a:t>There are several terms that are often used as synonyms for mixed models</a:t>
            </a:r>
          </a:p>
          <a:p>
            <a:r>
              <a:rPr lang="en-US" dirty="0"/>
              <a:t>repeated measures</a:t>
            </a:r>
          </a:p>
          <a:p>
            <a:pPr lvl="1"/>
            <a:r>
              <a:rPr lang="en-US" dirty="0"/>
              <a:t>individual identity would typically be associated with a random effect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8497"/>
          <a:stretch/>
        </p:blipFill>
        <p:spPr>
          <a:xfrm>
            <a:off x="3475004" y="3423773"/>
            <a:ext cx="5532582" cy="343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5043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Types of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multilevel or hierarchical models</a:t>
            </a:r>
          </a:p>
          <a:p>
            <a:pPr lvl="1"/>
            <a:r>
              <a:rPr lang="en-US" dirty="0"/>
              <a:t>each identifiable level could have its own random effect: e.g., country, village, household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2901" y="2730514"/>
            <a:ext cx="4211963" cy="3882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2564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Inferential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choice to make something a random effect often has more effect on your inferences about </a:t>
            </a:r>
            <a:r>
              <a:rPr lang="en-US" i="1" dirty="0"/>
              <a:t>other</a:t>
            </a:r>
            <a:r>
              <a:rPr lang="en-US" dirty="0"/>
              <a:t> variables than on your inferences about the focal variable</a:t>
            </a:r>
          </a:p>
          <a:p>
            <a:endParaRPr lang="en-US" dirty="0"/>
          </a:p>
          <a:p>
            <a:r>
              <a:rPr lang="en-US" dirty="0"/>
              <a:t>Inferring using a fixed effect means we are inferring across the group of levels we have measured (only)</a:t>
            </a:r>
          </a:p>
          <a:p>
            <a:endParaRPr lang="en-US" dirty="0"/>
          </a:p>
          <a:p>
            <a:r>
              <a:rPr lang="en-US" dirty="0"/>
              <a:t>Inferring using a random effect means we are inferring across a </a:t>
            </a:r>
            <a:r>
              <a:rPr lang="en-US" i="1" dirty="0"/>
              <a:t>population represented by</a:t>
            </a:r>
            <a:r>
              <a:rPr lang="en-US" dirty="0"/>
              <a:t> the group of levels we have measured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2202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Influenza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measure effects of an influenza vaccination experiment for several years</a:t>
            </a:r>
          </a:p>
          <a:p>
            <a:endParaRPr lang="en-US" dirty="0"/>
          </a:p>
          <a:p>
            <a:r>
              <a:rPr lang="en-US" dirty="0"/>
              <a:t>Year as a fixed effect: did vaccination “help” on average over these years (with a particular set of flu strains, etc.)</a:t>
            </a:r>
          </a:p>
          <a:p>
            <a:endParaRPr lang="en-US" dirty="0"/>
          </a:p>
          <a:p>
            <a:r>
              <a:rPr lang="en-US" dirty="0"/>
              <a:t>Year as random effect: will vaccination “help” on average over a wider set of years (assuming observed years are representative)</a:t>
            </a:r>
          </a:p>
        </p:txBody>
      </p:sp>
    </p:spTree>
    <p:extLst>
      <p:ext uri="{BB962C8B-B14F-4D97-AF65-F5344CB8AC3E}">
        <p14:creationId xmlns:p14="http://schemas.microsoft.com/office/powerpoint/2010/main" val="20750596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Identify the fixed and random effects in these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You measure stress hormones in 20 individuals each in 10 troops of baboons. You want to know whether sex and age affect hormone levels. 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want to examine the effect of temperature on crayfish growth in 25 water bodies in 3 counties. 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want to examine the effect of 6 power plants in 4 different rivers on heavy metal contamination in fish (you have 6 control locations). Your response variable is toxins from a single fish. </a:t>
            </a:r>
          </a:p>
        </p:txBody>
      </p:sp>
    </p:spTree>
    <p:extLst>
      <p:ext uri="{BB962C8B-B14F-4D97-AF65-F5344CB8AC3E}">
        <p14:creationId xmlns:p14="http://schemas.microsoft.com/office/powerpoint/2010/main" val="1590961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Model comparison - LRT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When you do an </a:t>
            </a:r>
            <a:r>
              <a:rPr lang="en-US" dirty="0" err="1"/>
              <a:t>anova</a:t>
            </a:r>
            <a:r>
              <a:rPr lang="en-US" dirty="0"/>
              <a:t>() on a regular lm or </a:t>
            </a:r>
            <a:r>
              <a:rPr lang="en-US" dirty="0" err="1"/>
              <a:t>glm</a:t>
            </a:r>
            <a:r>
              <a:rPr lang="en-US" dirty="0"/>
              <a:t> (e.g. Poisson, Gamma, Binomial) you need to list the null model </a:t>
            </a:r>
            <a:r>
              <a:rPr lang="en-US" u="sng" dirty="0"/>
              <a:t>first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 LRT (</a:t>
            </a:r>
            <a:r>
              <a:rPr lang="en-US" dirty="0" err="1"/>
              <a:t>anova</a:t>
            </a:r>
            <a:r>
              <a:rPr lang="en-US" dirty="0"/>
              <a:t>()) for these “objects” will always consider the null model as the first argument</a:t>
            </a:r>
          </a:p>
          <a:p>
            <a:pPr lvl="1"/>
            <a:r>
              <a:rPr lang="en-US" dirty="0"/>
              <a:t>This isn’t the case for all types of objects </a:t>
            </a:r>
            <a:r>
              <a:rPr lang="mr-IN" dirty="0"/>
              <a:t>–</a:t>
            </a:r>
            <a:r>
              <a:rPr lang="en-US" dirty="0"/>
              <a:t> hence the confusion</a:t>
            </a:r>
          </a:p>
          <a:p>
            <a:pPr lvl="1"/>
            <a:r>
              <a:rPr lang="en-US" dirty="0"/>
              <a:t>If you do not list the null model first, you may get wonky output because it is doing the subtraction incorrectly resulting in negative values with no meaning in the chi-squared distribution!</a:t>
            </a:r>
          </a:p>
          <a:p>
            <a:r>
              <a:rPr lang="en-US" dirty="0"/>
              <a:t>I suggest stepping through your models from simplest as null to increasingly more complex</a:t>
            </a:r>
          </a:p>
          <a:p>
            <a:pPr lvl="1"/>
            <a:r>
              <a:rPr lang="en-US" dirty="0"/>
              <a:t>E.g. N ~ 1 vs </a:t>
            </a:r>
            <a:r>
              <a:rPr lang="en-US" dirty="0" err="1"/>
              <a:t>N~light</a:t>
            </a:r>
            <a:r>
              <a:rPr lang="en-US" dirty="0"/>
              <a:t>, then </a:t>
            </a:r>
            <a:r>
              <a:rPr lang="en-US" dirty="0" err="1"/>
              <a:t>N~light</a:t>
            </a:r>
            <a:r>
              <a:rPr lang="en-US" dirty="0"/>
              <a:t> vs </a:t>
            </a:r>
            <a:r>
              <a:rPr lang="en-US" dirty="0" err="1"/>
              <a:t>N~light+time</a:t>
            </a:r>
            <a:r>
              <a:rPr lang="en-US" dirty="0"/>
              <a:t>, then </a:t>
            </a:r>
            <a:r>
              <a:rPr lang="en-US" dirty="0" err="1"/>
              <a:t>N~light+time</a:t>
            </a:r>
            <a:r>
              <a:rPr lang="en-US" dirty="0"/>
              <a:t> vs </a:t>
            </a:r>
            <a:r>
              <a:rPr lang="en-US" dirty="0" err="1"/>
              <a:t>N~light</a:t>
            </a:r>
            <a:r>
              <a:rPr lang="en-US" dirty="0"/>
              <a:t>*time</a:t>
            </a:r>
          </a:p>
        </p:txBody>
      </p:sp>
    </p:spTree>
    <p:extLst>
      <p:ext uri="{BB962C8B-B14F-4D97-AF65-F5344CB8AC3E}">
        <p14:creationId xmlns:p14="http://schemas.microsoft.com/office/powerpoint/2010/main" val="10793433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Practical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Modern methods</a:t>
            </a:r>
          </a:p>
          <a:p>
            <a:pPr lvl="1"/>
            <a:r>
              <a:rPr lang="en-US" dirty="0"/>
              <a:t>have you measured a sufficient number of levels to estimate a variance (&gt;4, preferably &gt;10)?</a:t>
            </a:r>
          </a:p>
          <a:p>
            <a:pPr lvl="1"/>
            <a:r>
              <a:rPr lang="en-US" dirty="0"/>
              <a:t>May need more for more complicated models</a:t>
            </a:r>
          </a:p>
          <a:p>
            <a:pPr lvl="1"/>
            <a:endParaRPr lang="en-US" dirty="0"/>
          </a:p>
          <a:p>
            <a:r>
              <a:rPr lang="en-US" dirty="0"/>
              <a:t>Classic methods</a:t>
            </a:r>
          </a:p>
          <a:p>
            <a:pPr lvl="1"/>
            <a:r>
              <a:rPr lang="en-US" dirty="0"/>
              <a:t>Do you have a balanced design?</a:t>
            </a:r>
          </a:p>
          <a:p>
            <a:pPr lvl="1"/>
            <a:endParaRPr lang="en-US" dirty="0"/>
          </a:p>
          <a:p>
            <a:r>
              <a:rPr lang="en-US" dirty="0"/>
              <a:t>Otherwise</a:t>
            </a:r>
          </a:p>
          <a:p>
            <a:pPr lvl="1"/>
            <a:r>
              <a:rPr lang="en-US" dirty="0"/>
              <a:t>Limit your inference (experiment vs more broadly)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Try an even more advanced approach (usually Bayesian)</a:t>
            </a:r>
          </a:p>
        </p:txBody>
      </p:sp>
    </p:spTree>
    <p:extLst>
      <p:ext uri="{BB962C8B-B14F-4D97-AF65-F5344CB8AC3E}">
        <p14:creationId xmlns:p14="http://schemas.microsoft.com/office/powerpoint/2010/main" val="18090099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Fitting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Modern mixed-model packages can fit a wide variety of models. You just need to specify which effects are random.</a:t>
            </a:r>
          </a:p>
          <a:p>
            <a:pPr lvl="1"/>
            <a:r>
              <a:rPr lang="en-US" dirty="0"/>
              <a:t>Works with unbalanced designs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Works with crossed random effects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May require a lot of data (and sometimes a lot of levels) for a reliable fit</a:t>
            </a:r>
          </a:p>
          <a:p>
            <a:pPr lvl="2"/>
            <a:r>
              <a:rPr lang="en-US" dirty="0"/>
              <a:t>Depends on model complexity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1067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Too few levels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have something that should be a random-effect predictor, but you don’t have enough levels, you can’t fit a mixed model</a:t>
            </a:r>
          </a:p>
          <a:p>
            <a:endParaRPr lang="en-US" dirty="0"/>
          </a:p>
          <a:p>
            <a:r>
              <a:rPr lang="en-US" dirty="0"/>
              <a:t>It’s OK to treat your random effect as a fixed effect, as long as this is properly reflected in your scientific conclusions.</a:t>
            </a:r>
          </a:p>
          <a:p>
            <a:endParaRPr lang="en-US" dirty="0"/>
          </a:p>
          <a:p>
            <a:r>
              <a:rPr lang="en-US" dirty="0"/>
              <a:t>The scope of your analysis covers only the sampled levels, not the population they were sampled from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9116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it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It’s complicated!</a:t>
            </a:r>
          </a:p>
        </p:txBody>
      </p:sp>
    </p:spTree>
    <p:extLst>
      <p:ext uri="{BB962C8B-B14F-4D97-AF65-F5344CB8AC3E}">
        <p14:creationId xmlns:p14="http://schemas.microsoft.com/office/powerpoint/2010/main" val="2695546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it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typically based on </a:t>
            </a:r>
            <a:r>
              <a:rPr lang="en-US" i="1" dirty="0"/>
              <a:t>marginal likelihood</a:t>
            </a:r>
            <a:r>
              <a:rPr lang="en-US" dirty="0"/>
              <a:t>: probability of observing outcomes.</a:t>
            </a:r>
          </a:p>
          <a:p>
            <a:r>
              <a:rPr lang="en-US" dirty="0"/>
              <a:t>Balance (dispersion of random effects around 0) with (dispersion of data conditional on random effect)</a:t>
            </a:r>
          </a:p>
          <a:p>
            <a:endParaRPr lang="en-US" dirty="0"/>
          </a:p>
          <a:p>
            <a:r>
              <a:rPr lang="en-US" b="1" dirty="0"/>
              <a:t>Shrinkage</a:t>
            </a:r>
            <a:r>
              <a:rPr lang="en-US" dirty="0"/>
              <a:t>: estimated values get “shrunk” toward the overall mean, especially in small-sample/extreme units</a:t>
            </a:r>
          </a:p>
        </p:txBody>
      </p:sp>
    </p:spTree>
    <p:extLst>
      <p:ext uri="{BB962C8B-B14F-4D97-AF65-F5344CB8AC3E}">
        <p14:creationId xmlns:p14="http://schemas.microsoft.com/office/powerpoint/2010/main" val="20006643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Practical details in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 err="1"/>
              <a:t>lme</a:t>
            </a:r>
            <a:r>
              <a:rPr lang="en-US" dirty="0"/>
              <a:t> (</a:t>
            </a:r>
            <a:r>
              <a:rPr lang="en-US" dirty="0" err="1"/>
              <a:t>nlme</a:t>
            </a:r>
            <a:r>
              <a:rPr lang="en-US" dirty="0"/>
              <a:t> package): older, better documented, more stable, complex variance structures, gives denominator </a:t>
            </a:r>
            <a:r>
              <a:rPr lang="en-US" dirty="0" err="1"/>
              <a:t>df</a:t>
            </a:r>
            <a:r>
              <a:rPr lang="en-US" dirty="0"/>
              <a:t>/p values</a:t>
            </a:r>
          </a:p>
          <a:p>
            <a:endParaRPr lang="en-US" dirty="0"/>
          </a:p>
          <a:p>
            <a:r>
              <a:rPr lang="en-US" dirty="0"/>
              <a:t>(g)</a:t>
            </a:r>
            <a:r>
              <a:rPr lang="en-US" dirty="0" err="1"/>
              <a:t>lmer</a:t>
            </a:r>
            <a:r>
              <a:rPr lang="en-US" dirty="0"/>
              <a:t> (lme4 package): newer, faster, does crossed random effects, GLMMs</a:t>
            </a:r>
          </a:p>
          <a:p>
            <a:endParaRPr lang="en-US" dirty="0"/>
          </a:p>
          <a:p>
            <a:r>
              <a:rPr lang="en-US" dirty="0"/>
              <a:t>many other special-purpose packages</a:t>
            </a:r>
          </a:p>
          <a:p>
            <a:endParaRPr lang="en-US" dirty="0"/>
          </a:p>
          <a:p>
            <a:r>
              <a:rPr lang="en-US" dirty="0"/>
              <a:t>We will primarily use lme4</a:t>
            </a:r>
          </a:p>
        </p:txBody>
      </p:sp>
    </p:spTree>
    <p:extLst>
      <p:ext uri="{BB962C8B-B14F-4D97-AF65-F5344CB8AC3E}">
        <p14:creationId xmlns:p14="http://schemas.microsoft.com/office/powerpoint/2010/main" val="6228854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Nested experimental designs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Nested designs are inherently hierarchical</a:t>
            </a:r>
          </a:p>
          <a:p>
            <a:pPr lvl="1"/>
            <a:r>
              <a:rPr lang="en-US" dirty="0"/>
              <a:t>Each pupil belongs to a class and school</a:t>
            </a:r>
          </a:p>
          <a:p>
            <a:pPr fontAlgn="base"/>
            <a:r>
              <a:rPr lang="en-US" dirty="0"/>
              <a:t>In lme4, this would be (1|School/Class)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83168"/>
            <a:ext cx="12192000" cy="239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837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Crossed experimental designs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crossed designs, all levels belong to more than one level of an upper variable</a:t>
            </a:r>
          </a:p>
          <a:p>
            <a:pPr lvl="1"/>
            <a:r>
              <a:rPr lang="en-US" dirty="0" err="1"/>
              <a:t>E.g</a:t>
            </a:r>
            <a:r>
              <a:rPr lang="en-US" dirty="0"/>
              <a:t> students in class 1, go to school 1, 2, and 3</a:t>
            </a:r>
          </a:p>
          <a:p>
            <a:pPr fontAlgn="base"/>
            <a:r>
              <a:rPr lang="en-US" dirty="0"/>
              <a:t>We would specify this in lme4: (1|School) + (1|Class)</a:t>
            </a: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07780"/>
            <a:ext cx="12192000" cy="279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3775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Random intercepts vs random slopes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simplest version is to think of your random effects as only random intercepts</a:t>
            </a:r>
          </a:p>
          <a:p>
            <a:r>
              <a:rPr lang="en-US" dirty="0"/>
              <a:t>But occasionally, we will also have random slopes</a:t>
            </a:r>
          </a:p>
          <a:p>
            <a:endParaRPr lang="en-US" dirty="0"/>
          </a:p>
          <a:p>
            <a:r>
              <a:rPr lang="en-US" dirty="0"/>
              <a:t>We wanted to understand how infection changed over date, measured at 25 sites </a:t>
            </a:r>
          </a:p>
          <a:p>
            <a:endParaRPr lang="en-US" dirty="0"/>
          </a:p>
          <a:p>
            <a:r>
              <a:rPr lang="en-US" dirty="0"/>
              <a:t>It is logical to include site </a:t>
            </a:r>
            <a:r>
              <a:rPr lang="mr-IN" dirty="0"/>
              <a:t>–</a:t>
            </a:r>
            <a:r>
              <a:rPr lang="en-US" dirty="0"/>
              <a:t> but what about date?</a:t>
            </a:r>
          </a:p>
          <a:p>
            <a:pPr lvl="1"/>
            <a:r>
              <a:rPr lang="en-US" dirty="0"/>
              <a:t>We want to know how infection changes with date so we </a:t>
            </a:r>
            <a:r>
              <a:rPr lang="en-US" b="1" dirty="0"/>
              <a:t>care</a:t>
            </a:r>
            <a:r>
              <a:rPr lang="en-US" dirty="0"/>
              <a:t> about that</a:t>
            </a:r>
          </a:p>
          <a:p>
            <a:pPr lvl="1"/>
            <a:r>
              <a:rPr lang="en-US" dirty="0"/>
              <a:t>But we were also concerned that the random variation across sites might differ by date. </a:t>
            </a:r>
          </a:p>
          <a:p>
            <a:pPr lvl="1"/>
            <a:r>
              <a:rPr lang="en-US" dirty="0"/>
              <a:t>As date changes, so might the distribution of data across sites</a:t>
            </a:r>
          </a:p>
          <a:p>
            <a:pPr lvl="1"/>
            <a:r>
              <a:rPr lang="en-US" dirty="0"/>
              <a:t>We modeled this is </a:t>
            </a:r>
            <a:r>
              <a:rPr lang="en-US" dirty="0" err="1"/>
              <a:t>inf</a:t>
            </a:r>
            <a:r>
              <a:rPr lang="en-US" dirty="0"/>
              <a:t> ~ date + (</a:t>
            </a:r>
            <a:r>
              <a:rPr lang="en-US" dirty="0" err="1"/>
              <a:t>date|site</a:t>
            </a:r>
            <a:r>
              <a:rPr lang="en-US" dirty="0"/>
              <a:t>) which allowed both the intercept and slope to be random effects</a:t>
            </a:r>
          </a:p>
        </p:txBody>
      </p:sp>
    </p:spTree>
    <p:extLst>
      <p:ext uri="{BB962C8B-B14F-4D97-AF65-F5344CB8AC3E}">
        <p14:creationId xmlns:p14="http://schemas.microsoft.com/office/powerpoint/2010/main" val="6629691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random effects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5625"/>
            <a:ext cx="12192000" cy="2814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413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B63F49-C8A7-C449-ACD6-786BA4DDCB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533" y="1567542"/>
            <a:ext cx="9917350" cy="5182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399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 parsimony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Although you may have any number of potential structures of random effects, remember the simplest one will include just random intercepts</a:t>
            </a:r>
          </a:p>
        </p:txBody>
      </p:sp>
    </p:spTree>
    <p:extLst>
      <p:ext uri="{BB962C8B-B14F-4D97-AF65-F5344CB8AC3E}">
        <p14:creationId xmlns:p14="http://schemas.microsoft.com/office/powerpoint/2010/main" val="3706557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about predicting random effects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you predict a model with random effects, you will likely want to drop them</a:t>
            </a:r>
          </a:p>
          <a:p>
            <a:endParaRPr lang="en-US" dirty="0"/>
          </a:p>
          <a:p>
            <a:r>
              <a:rPr lang="en-US" dirty="0"/>
              <a:t>In lme4, the syntax is predict(mm1, </a:t>
            </a:r>
            <a:r>
              <a:rPr lang="en-US" dirty="0" err="1"/>
              <a:t>re.form</a:t>
            </a:r>
            <a:r>
              <a:rPr lang="en-US" dirty="0"/>
              <a:t> = NA). </a:t>
            </a:r>
          </a:p>
        </p:txBody>
      </p:sp>
    </p:spTree>
    <p:extLst>
      <p:ext uri="{BB962C8B-B14F-4D97-AF65-F5344CB8AC3E}">
        <p14:creationId xmlns:p14="http://schemas.microsoft.com/office/powerpoint/2010/main" val="20732690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Digging deeper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Bolker</a:t>
            </a:r>
            <a:r>
              <a:rPr lang="en-US" dirty="0"/>
              <a:t> book chapter: </a:t>
            </a:r>
            <a:r>
              <a:rPr lang="en-US" dirty="0">
                <a:hlinkClick r:id="rId2"/>
              </a:rPr>
              <a:t>http://bbolker.github.io/mixedmodels-misc/ecostats_chap.html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TREE Paper on canvas (in folder)</a:t>
            </a:r>
          </a:p>
        </p:txBody>
      </p:sp>
    </p:spTree>
    <p:extLst>
      <p:ext uri="{BB962C8B-B14F-4D97-AF65-F5344CB8AC3E}">
        <p14:creationId xmlns:p14="http://schemas.microsoft.com/office/powerpoint/2010/main" val="1319065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R..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645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 results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21455"/>
          <a:stretch/>
        </p:blipFill>
        <p:spPr>
          <a:xfrm>
            <a:off x="1346200" y="1690688"/>
            <a:ext cx="10007600" cy="4688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29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 the differences between fixed and random effects</a:t>
            </a:r>
          </a:p>
          <a:p>
            <a:endParaRPr lang="en-US" dirty="0"/>
          </a:p>
          <a:p>
            <a:r>
              <a:rPr lang="en-US" dirty="0"/>
              <a:t>Introduce mixed models and how to use them</a:t>
            </a:r>
          </a:p>
          <a:p>
            <a:endParaRPr lang="en-US" dirty="0"/>
          </a:p>
          <a:p>
            <a:r>
              <a:rPr lang="en-US" dirty="0"/>
              <a:t>Run mixed models in 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59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A7F60-3332-6F40-8638-2BFF4E860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Mixed models optional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F5A09-7248-A842-92A2-01531777F6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are using Mixed Models in the future, I highly recommend the TREE paper posted</a:t>
            </a:r>
          </a:p>
          <a:p>
            <a:r>
              <a:rPr lang="en-US" b="1" u="sng" dirty="0"/>
              <a:t>Generalized linear mixed models: a practical guide for ecology and evolution</a:t>
            </a:r>
            <a:br>
              <a:rPr lang="en-US" b="1" u="sng" dirty="0"/>
            </a:br>
            <a:endParaRPr lang="en-US" b="1" u="sng" dirty="0"/>
          </a:p>
          <a:p>
            <a:pPr lvl="1"/>
            <a:r>
              <a:rPr lang="en-US" dirty="0"/>
              <a:t>Technical details (R fitting and packages) are a bit out of date but background is still relevant</a:t>
            </a:r>
          </a:p>
        </p:txBody>
      </p:sp>
    </p:spTree>
    <p:extLst>
      <p:ext uri="{BB962C8B-B14F-4D97-AF65-F5344CB8AC3E}">
        <p14:creationId xmlns:p14="http://schemas.microsoft.com/office/powerpoint/2010/main" val="3278162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often have block effects (e.g. pseudoreplication) that we need to account for</a:t>
            </a:r>
          </a:p>
          <a:p>
            <a:pPr lvl="1"/>
            <a:r>
              <a:rPr lang="en-US" dirty="0"/>
              <a:t>What is pseudoreplication?</a:t>
            </a:r>
          </a:p>
          <a:p>
            <a:pPr lvl="1"/>
            <a:endParaRPr lang="en-US" dirty="0"/>
          </a:p>
          <a:p>
            <a:r>
              <a:rPr lang="en-US" dirty="0"/>
              <a:t>Identifying the ways in which are individual points are correlated, and how we need to consider these can be difficult. </a:t>
            </a:r>
          </a:p>
          <a:p>
            <a:endParaRPr lang="en-US" dirty="0"/>
          </a:p>
          <a:p>
            <a:r>
              <a:rPr lang="en-US" dirty="0"/>
              <a:t>Sometimes we want to account for this variability, but we don’t really care about estimating a specific effect</a:t>
            </a:r>
          </a:p>
        </p:txBody>
      </p:sp>
    </p:spTree>
    <p:extLst>
      <p:ext uri="{BB962C8B-B14F-4D97-AF65-F5344CB8AC3E}">
        <p14:creationId xmlns:p14="http://schemas.microsoft.com/office/powerpoint/2010/main" val="1539644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2834"/>
            <a:ext cx="10515600" cy="1325563"/>
          </a:xfrm>
        </p:spPr>
        <p:txBody>
          <a:bodyPr/>
          <a:lstStyle/>
          <a:p>
            <a:r>
              <a:rPr lang="en-US" b="1" dirty="0"/>
              <a:t>Mixed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65564"/>
            <a:ext cx="10515600" cy="4611399"/>
          </a:xfrm>
        </p:spPr>
        <p:txBody>
          <a:bodyPr/>
          <a:lstStyle/>
          <a:p>
            <a:r>
              <a:rPr lang="en-US" dirty="0"/>
              <a:t>Mixed models are models which combine “random” and “fixed” effects.</a:t>
            </a:r>
          </a:p>
          <a:p>
            <a:r>
              <a:rPr lang="en-US" dirty="0"/>
              <a:t>Fixed effects are effects whose parameters we wish to estimate</a:t>
            </a:r>
          </a:p>
          <a:p>
            <a:pPr lvl="1"/>
            <a:r>
              <a:rPr lang="en-US" dirty="0"/>
              <a:t>Examples?</a:t>
            </a:r>
          </a:p>
          <a:p>
            <a:endParaRPr lang="en-US" dirty="0"/>
          </a:p>
          <a:p>
            <a:r>
              <a:rPr lang="en-US" dirty="0"/>
              <a:t>Random effects are effects that we wish to account for without estimating individually</a:t>
            </a:r>
          </a:p>
          <a:p>
            <a:pPr lvl="1"/>
            <a:r>
              <a:rPr lang="en-US" dirty="0"/>
              <a:t>Site</a:t>
            </a:r>
          </a:p>
          <a:p>
            <a:pPr lvl="1"/>
            <a:r>
              <a:rPr lang="en-US" dirty="0"/>
              <a:t>Village of residence</a:t>
            </a:r>
          </a:p>
          <a:p>
            <a:pPr lvl="1"/>
            <a:r>
              <a:rPr lang="en-US" dirty="0"/>
              <a:t>Plot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680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Classical approaches to mixed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classic approach to mixed models involves fitting regular linear models, but interpreting the “sums of squares” differently.</a:t>
            </a:r>
          </a:p>
          <a:p>
            <a:pPr lvl="1"/>
            <a:r>
              <a:rPr lang="en-US" dirty="0"/>
              <a:t>Decompose sums of squares</a:t>
            </a:r>
          </a:p>
          <a:p>
            <a:pPr lvl="1"/>
            <a:r>
              <a:rPr lang="en-US" dirty="0"/>
              <a:t>Decide which error terms to put in the denominator, which in the numerator, how many degrees of freedom</a:t>
            </a:r>
          </a:p>
          <a:p>
            <a:endParaRPr lang="en-US" dirty="0"/>
          </a:p>
          <a:p>
            <a:r>
              <a:rPr lang="en-US" dirty="0"/>
              <a:t>Classic approaches will </a:t>
            </a:r>
            <a:r>
              <a:rPr lang="en-US" i="1" dirty="0"/>
              <a:t>not</a:t>
            </a:r>
            <a:r>
              <a:rPr lang="en-US" dirty="0"/>
              <a:t> work well if you have</a:t>
            </a:r>
          </a:p>
          <a:p>
            <a:pPr lvl="1"/>
            <a:r>
              <a:rPr lang="en-US" dirty="0"/>
              <a:t>strongly unbalanced designs</a:t>
            </a:r>
          </a:p>
          <a:p>
            <a:pPr lvl="1"/>
            <a:r>
              <a:rPr lang="en-US" dirty="0"/>
              <a:t>responses that you’d rather treat with a GLM(M) (e.g., binary responses)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4784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1590</TotalTime>
  <Words>1378</Words>
  <Application>Microsoft Macintosh PowerPoint</Application>
  <PresentationFormat>Widescreen</PresentationFormat>
  <Paragraphs>182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Mangal</vt:lpstr>
      <vt:lpstr>Office Theme</vt:lpstr>
      <vt:lpstr>Week 12  Mixed Models</vt:lpstr>
      <vt:lpstr>Model comparison - LRT</vt:lpstr>
      <vt:lpstr>Survey results</vt:lpstr>
      <vt:lpstr>Survey results</vt:lpstr>
      <vt:lpstr>Goals</vt:lpstr>
      <vt:lpstr>Mixed models optional reading</vt:lpstr>
      <vt:lpstr>Background</vt:lpstr>
      <vt:lpstr>Mixed models</vt:lpstr>
      <vt:lpstr>Classical approaches to mixed models</vt:lpstr>
      <vt:lpstr>Modern and classic approaches</vt:lpstr>
      <vt:lpstr>Example</vt:lpstr>
      <vt:lpstr>Random effects</vt:lpstr>
      <vt:lpstr>Is this a random effect?</vt:lpstr>
      <vt:lpstr>Philosophical questions on random effects</vt:lpstr>
      <vt:lpstr>Types of analysis</vt:lpstr>
      <vt:lpstr>Types of analysis</vt:lpstr>
      <vt:lpstr>Inferential questions</vt:lpstr>
      <vt:lpstr>Influenza example</vt:lpstr>
      <vt:lpstr>Identify the fixed and random effects in these examples</vt:lpstr>
      <vt:lpstr>Practical questions</vt:lpstr>
      <vt:lpstr>Fitting</vt:lpstr>
      <vt:lpstr>Too few levels</vt:lpstr>
      <vt:lpstr>How it works</vt:lpstr>
      <vt:lpstr>How it works</vt:lpstr>
      <vt:lpstr>Practical details in R</vt:lpstr>
      <vt:lpstr>Nested experimental designs</vt:lpstr>
      <vt:lpstr>Crossed experimental designs</vt:lpstr>
      <vt:lpstr>Random intercepts vs random slopes</vt:lpstr>
      <vt:lpstr>Coding random effects</vt:lpstr>
      <vt:lpstr>Remember parsimony</vt:lpstr>
      <vt:lpstr>A note about predicting random effects</vt:lpstr>
      <vt:lpstr>Digging deeper</vt:lpstr>
      <vt:lpstr>Go to R..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12  Mixed Models</dc:title>
  <dc:creator>Kate Langwig</dc:creator>
  <cp:lastModifiedBy>Kate Langwig</cp:lastModifiedBy>
  <cp:revision>30</cp:revision>
  <dcterms:created xsi:type="dcterms:W3CDTF">2018-04-09T16:43:43Z</dcterms:created>
  <dcterms:modified xsi:type="dcterms:W3CDTF">2019-04-16T17:10:22Z</dcterms:modified>
</cp:coreProperties>
</file>

<file path=docProps/thumbnail.jpeg>
</file>